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60" r:id="rId3"/>
    <p:sldId id="261"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4F00"/>
    <a:srgbClr val="385723"/>
    <a:srgbClr val="48247E"/>
    <a:srgbClr val="0A8464"/>
    <a:srgbClr val="0065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5" autoAdjust="0"/>
    <p:restoredTop sz="94660"/>
  </p:normalViewPr>
  <p:slideViewPr>
    <p:cSldViewPr snapToGrid="0">
      <p:cViewPr varScale="1">
        <p:scale>
          <a:sx n="49" d="100"/>
          <a:sy n="49" d="100"/>
        </p:scale>
        <p:origin x="195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EEE052-0DEB-4F2D-8D55-EAEC1E555FEF}" type="datetimeFigureOut">
              <a:rPr lang="en-IE" smtClean="0"/>
              <a:t>18/06/2020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4185392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EEE052-0DEB-4F2D-8D55-EAEC1E555FEF}" type="datetimeFigureOut">
              <a:rPr lang="en-IE" smtClean="0"/>
              <a:t>18/06/2020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5478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EEE052-0DEB-4F2D-8D55-EAEC1E555FEF}" type="datetimeFigureOut">
              <a:rPr lang="en-IE" smtClean="0"/>
              <a:t>18/06/2020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322419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EEE052-0DEB-4F2D-8D55-EAEC1E555FEF}" type="datetimeFigureOut">
              <a:rPr lang="en-IE" smtClean="0"/>
              <a:t>18/06/2020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1735711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EEE052-0DEB-4F2D-8D55-EAEC1E555FEF}" type="datetimeFigureOut">
              <a:rPr lang="en-IE" smtClean="0"/>
              <a:t>18/06/2020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294723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EEE052-0DEB-4F2D-8D55-EAEC1E555FEF}" type="datetimeFigureOut">
              <a:rPr lang="en-IE" smtClean="0"/>
              <a:t>18/06/2020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3270697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EEE052-0DEB-4F2D-8D55-EAEC1E555FEF}" type="datetimeFigureOut">
              <a:rPr lang="en-IE" smtClean="0"/>
              <a:t>18/06/2020</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567217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EEE052-0DEB-4F2D-8D55-EAEC1E555FEF}" type="datetimeFigureOut">
              <a:rPr lang="en-IE" smtClean="0"/>
              <a:t>18/06/2020</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1928693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EE052-0DEB-4F2D-8D55-EAEC1E555FEF}" type="datetimeFigureOut">
              <a:rPr lang="en-IE" smtClean="0"/>
              <a:t>18/06/2020</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1381309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A5EEE052-0DEB-4F2D-8D55-EAEC1E555FEF}" type="datetimeFigureOut">
              <a:rPr lang="en-IE" smtClean="0"/>
              <a:t>18/06/2020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2019521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A5EEE052-0DEB-4F2D-8D55-EAEC1E555FEF}" type="datetimeFigureOut">
              <a:rPr lang="en-IE" smtClean="0"/>
              <a:t>18/06/2020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2265035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A5EEE052-0DEB-4F2D-8D55-EAEC1E555FEF}" type="datetimeFigureOut">
              <a:rPr lang="en-IE" smtClean="0"/>
              <a:t>18/06/2020</a:t>
            </a:fld>
            <a:endParaRPr lang="en-IE"/>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0B10950-9239-449F-B9CD-D550CDAEC641}" type="slidenum">
              <a:rPr lang="en-IE" smtClean="0"/>
              <a:t>‹#›</a:t>
            </a:fld>
            <a:endParaRPr lang="en-IE"/>
          </a:p>
        </p:txBody>
      </p:sp>
    </p:spTree>
    <p:extLst>
      <p:ext uri="{BB962C8B-B14F-4D97-AF65-F5344CB8AC3E}">
        <p14:creationId xmlns:p14="http://schemas.microsoft.com/office/powerpoint/2010/main" val="24950304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36F99A01-7E88-45A9-9F68-3C4EE3B577E1}"/>
              </a:ext>
            </a:extLst>
          </p:cNvPr>
          <p:cNvSpPr/>
          <p:nvPr/>
        </p:nvSpPr>
        <p:spPr>
          <a:xfrm>
            <a:off x="3036685" y="327127"/>
            <a:ext cx="1486304" cy="369332"/>
          </a:xfrm>
          <a:prstGeom prst="rect">
            <a:avLst/>
          </a:prstGeom>
        </p:spPr>
        <p:txBody>
          <a:bodyPr wrap="none">
            <a:spAutoFit/>
          </a:bodyPr>
          <a:lstStyle/>
          <a:p>
            <a:r>
              <a:rPr lang="en-GB" b="1" dirty="0">
                <a:solidFill>
                  <a:srgbClr val="EE4F00"/>
                </a:solidFill>
                <a:latin typeface="Verdana" panose="020B0604030504040204" pitchFamily="34" charset="0"/>
                <a:ea typeface="MS Mincho" panose="02020609040205080304" pitchFamily="49" charset="-128"/>
                <a:cs typeface="Times New Roman" panose="02020603050405020304" pitchFamily="18" charset="0"/>
              </a:rPr>
              <a:t>HANDOUT</a:t>
            </a:r>
            <a:endParaRPr lang="en-IE" dirty="0">
              <a:solidFill>
                <a:srgbClr val="EE4F00"/>
              </a:solidFill>
            </a:endParaRPr>
          </a:p>
        </p:txBody>
      </p:sp>
      <p:pic>
        <p:nvPicPr>
          <p:cNvPr id="35" name="Picture 34" descr="Logo">
            <a:extLst>
              <a:ext uri="{FF2B5EF4-FFF2-40B4-BE49-F238E27FC236}">
                <a16:creationId xmlns:a16="http://schemas.microsoft.com/office/drawing/2014/main" id="{082B81A8-AE34-4666-9697-318A7A875D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15876" y="256841"/>
            <a:ext cx="1710055" cy="509905"/>
          </a:xfrm>
          <a:prstGeom prst="rect">
            <a:avLst/>
          </a:prstGeom>
          <a:noFill/>
          <a:ln>
            <a:noFill/>
          </a:ln>
        </p:spPr>
      </p:pic>
      <p:sp>
        <p:nvSpPr>
          <p:cNvPr id="14" name="Rectangle 13">
            <a:extLst>
              <a:ext uri="{FF2B5EF4-FFF2-40B4-BE49-F238E27FC236}">
                <a16:creationId xmlns:a16="http://schemas.microsoft.com/office/drawing/2014/main" id="{D72F46B9-AD3D-4F05-8D0D-66C15A310192}"/>
              </a:ext>
            </a:extLst>
          </p:cNvPr>
          <p:cNvSpPr/>
          <p:nvPr/>
        </p:nvSpPr>
        <p:spPr>
          <a:xfrm>
            <a:off x="-1" y="10114326"/>
            <a:ext cx="7559676" cy="590550"/>
          </a:xfrm>
          <a:prstGeom prst="rect">
            <a:avLst/>
          </a:prstGeom>
          <a:solidFill>
            <a:srgbClr val="EE4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IE" sz="1200"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sp>
        <p:nvSpPr>
          <p:cNvPr id="15" name="Rectangle 14">
            <a:extLst>
              <a:ext uri="{FF2B5EF4-FFF2-40B4-BE49-F238E27FC236}">
                <a16:creationId xmlns:a16="http://schemas.microsoft.com/office/drawing/2014/main" id="{816967AC-D441-4CDF-995C-157CC5E39924}"/>
              </a:ext>
            </a:extLst>
          </p:cNvPr>
          <p:cNvSpPr/>
          <p:nvPr/>
        </p:nvSpPr>
        <p:spPr>
          <a:xfrm>
            <a:off x="-1" y="869472"/>
            <a:ext cx="6571164" cy="638965"/>
          </a:xfrm>
          <a:prstGeom prst="rect">
            <a:avLst/>
          </a:prstGeom>
          <a:solidFill>
            <a:srgbClr val="EE4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sp>
        <p:nvSpPr>
          <p:cNvPr id="18" name="Rectangle 17">
            <a:extLst>
              <a:ext uri="{FF2B5EF4-FFF2-40B4-BE49-F238E27FC236}">
                <a16:creationId xmlns:a16="http://schemas.microsoft.com/office/drawing/2014/main" id="{458BE47C-AB34-4EF3-AA7A-E1FD7840DCEB}"/>
              </a:ext>
            </a:extLst>
          </p:cNvPr>
          <p:cNvSpPr/>
          <p:nvPr/>
        </p:nvSpPr>
        <p:spPr>
          <a:xfrm>
            <a:off x="1250813" y="1029703"/>
            <a:ext cx="5058047" cy="307777"/>
          </a:xfrm>
          <a:prstGeom prst="rect">
            <a:avLst/>
          </a:prstGeom>
          <a:solidFill>
            <a:srgbClr val="EE4F00"/>
          </a:solidFill>
        </p:spPr>
        <p:txBody>
          <a:bodyPr wrap="square">
            <a:spAutoFit/>
          </a:bodyPr>
          <a:lstStyle/>
          <a:p>
            <a:pPr algn="ctr"/>
            <a:r>
              <a:rPr lang="en-GB" sz="1400"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DEVELOPING A POSITIVE WORK ENVIRONMENT</a:t>
            </a:r>
            <a:endParaRPr lang="en-IE" sz="1400" dirty="0"/>
          </a:p>
        </p:txBody>
      </p:sp>
      <p:sp>
        <p:nvSpPr>
          <p:cNvPr id="19" name="Rectangle 18">
            <a:extLst>
              <a:ext uri="{FF2B5EF4-FFF2-40B4-BE49-F238E27FC236}">
                <a16:creationId xmlns:a16="http://schemas.microsoft.com/office/drawing/2014/main" id="{8FE684D3-33F1-43B5-BD63-7C52436FE5FD}"/>
              </a:ext>
            </a:extLst>
          </p:cNvPr>
          <p:cNvSpPr/>
          <p:nvPr/>
        </p:nvSpPr>
        <p:spPr>
          <a:xfrm>
            <a:off x="6775363" y="5053171"/>
            <a:ext cx="787400" cy="590550"/>
          </a:xfrm>
          <a:prstGeom prst="rect">
            <a:avLst/>
          </a:prstGeom>
          <a:solidFill>
            <a:srgbClr val="EE4F00"/>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3" name="Rectangle 2">
            <a:extLst>
              <a:ext uri="{FF2B5EF4-FFF2-40B4-BE49-F238E27FC236}">
                <a16:creationId xmlns:a16="http://schemas.microsoft.com/office/drawing/2014/main" id="{83805058-724B-471D-9B1B-F438B7FFEFE2}"/>
              </a:ext>
            </a:extLst>
          </p:cNvPr>
          <p:cNvSpPr/>
          <p:nvPr/>
        </p:nvSpPr>
        <p:spPr>
          <a:xfrm>
            <a:off x="929552" y="1782811"/>
            <a:ext cx="5700600" cy="362472"/>
          </a:xfrm>
          <a:prstGeom prst="rect">
            <a:avLst/>
          </a:prstGeom>
        </p:spPr>
        <p:txBody>
          <a:bodyPr wrap="none">
            <a:spAutoFit/>
          </a:bodyPr>
          <a:lstStyle/>
          <a:p>
            <a:pPr algn="ctr">
              <a:lnSpc>
                <a:spcPct val="107000"/>
              </a:lnSpc>
              <a:spcAft>
                <a:spcPts val="800"/>
              </a:spcAft>
              <a:tabLst>
                <a:tab pos="2081530" algn="l"/>
              </a:tabLst>
            </a:pPr>
            <a:r>
              <a:rPr lang="en-US" b="1" dirty="0">
                <a:solidFill>
                  <a:srgbClr val="EE4F00"/>
                </a:solidFill>
                <a:latin typeface="Verdana" panose="020B0604030504040204" pitchFamily="34" charset="0"/>
                <a:ea typeface="Verdana" panose="020B0604030504040204" pitchFamily="34" charset="0"/>
                <a:cs typeface="Verdana" panose="020B0604030504040204" pitchFamily="34" charset="0"/>
              </a:rPr>
              <a:t>CASE 1 – ANXIETY AND LACK OF SUPPORT</a:t>
            </a:r>
            <a:endParaRPr lang="en-GB" b="1" dirty="0">
              <a:solidFill>
                <a:srgbClr val="EE4F00"/>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3">
            <a:extLst>
              <a:ext uri="{FF2B5EF4-FFF2-40B4-BE49-F238E27FC236}">
                <a16:creationId xmlns:a16="http://schemas.microsoft.com/office/drawing/2014/main" id="{E6D568F6-0838-4660-84EA-A2B1D2F6DE6C}"/>
              </a:ext>
            </a:extLst>
          </p:cNvPr>
          <p:cNvSpPr/>
          <p:nvPr/>
        </p:nvSpPr>
        <p:spPr>
          <a:xfrm>
            <a:off x="456052" y="2207912"/>
            <a:ext cx="6115111" cy="4616648"/>
          </a:xfrm>
          <a:prstGeom prst="rect">
            <a:avLst/>
          </a:prstGeom>
        </p:spPr>
        <p:txBody>
          <a:bodyPr wrap="square">
            <a:spAutoFit/>
          </a:bodyPr>
          <a:lstStyle/>
          <a:p>
            <a:pPr>
              <a:spcAft>
                <a:spcPts val="600"/>
              </a:spcAft>
            </a:pPr>
            <a:r>
              <a:rPr lang="en-US" sz="1400" dirty="0">
                <a:latin typeface="Verdana" panose="020B0604030504040204" pitchFamily="34" charset="0"/>
                <a:ea typeface="Verdana" panose="020B0604030504040204" pitchFamily="34" charset="0"/>
                <a:cs typeface="Verdana" panose="020B0604030504040204" pitchFamily="34" charset="0"/>
              </a:rPr>
              <a:t>The worst thing about my work? I feel very on my own. If I am on call at night, even if something goes wrong and a patient gets unwell, I feel like I can not just call the consultant. I feel like people expect me to just get on with it on my own, that I should be independent, that I am not allowed to ask for help. But I am not in this field for long, and sometimes I feel anxious of making a mistake and could use an opportunity to spar with someone more senior. There are many things that bother me. I work insane hours, our internal communication is not very good, and I feel like if I bring up any of these issues it might harm my career because I rely on these people for references or maybe a job down the line. So I want them to see me as competent and reliable. I have gone to work with the flu because I was afraid of calling in sick even though I know that it is a big risk to my patients. I have talked to some of my peers about all of this. Most of them agree with me, but nobody is really sticking up for each other. There is this feeling that because the specialty is so popular, I should just be glad I got the chance and grin and bear it. But it wears me down, and I honestly do not know how long I can stay here. I always wanted to be a doctor, but some days I think about quitting the medical profession entirely.   </a:t>
            </a:r>
          </a:p>
        </p:txBody>
      </p:sp>
      <p:pic>
        <p:nvPicPr>
          <p:cNvPr id="22" name="Picture 21" descr="A close up of a logo&#10;&#10;Description automatically generated">
            <a:extLst>
              <a:ext uri="{FF2B5EF4-FFF2-40B4-BE49-F238E27FC236}">
                <a16:creationId xmlns:a16="http://schemas.microsoft.com/office/drawing/2014/main" id="{3BB8D1BB-8DF9-4424-90B4-8B9D384CEE3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4695"/>
          <a:stretch/>
        </p:blipFill>
        <p:spPr>
          <a:xfrm>
            <a:off x="428069" y="874860"/>
            <a:ext cx="732755" cy="625081"/>
          </a:xfrm>
          <a:prstGeom prst="rect">
            <a:avLst/>
          </a:prstGeom>
          <a:solidFill>
            <a:srgbClr val="EE4F00"/>
          </a:solidFill>
        </p:spPr>
      </p:pic>
      <p:pic>
        <p:nvPicPr>
          <p:cNvPr id="23" name="Picture 22" descr="A close up of a logo&#10;&#10;Description automatically generated">
            <a:extLst>
              <a:ext uri="{FF2B5EF4-FFF2-40B4-BE49-F238E27FC236}">
                <a16:creationId xmlns:a16="http://schemas.microsoft.com/office/drawing/2014/main" id="{F1FFF602-53E8-4358-93F0-64ACF9B3271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4695"/>
          <a:stretch/>
        </p:blipFill>
        <p:spPr>
          <a:xfrm>
            <a:off x="6775363" y="5081706"/>
            <a:ext cx="640300" cy="546212"/>
          </a:xfrm>
          <a:prstGeom prst="rect">
            <a:avLst/>
          </a:prstGeom>
          <a:solidFill>
            <a:srgbClr val="EE4F00"/>
          </a:solidFill>
        </p:spPr>
      </p:pic>
    </p:spTree>
    <p:extLst>
      <p:ext uri="{BB962C8B-B14F-4D97-AF65-F5344CB8AC3E}">
        <p14:creationId xmlns:p14="http://schemas.microsoft.com/office/powerpoint/2010/main" val="3387961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36F99A01-7E88-45A9-9F68-3C4EE3B577E1}"/>
              </a:ext>
            </a:extLst>
          </p:cNvPr>
          <p:cNvSpPr/>
          <p:nvPr/>
        </p:nvSpPr>
        <p:spPr>
          <a:xfrm>
            <a:off x="3036685" y="327127"/>
            <a:ext cx="1486304" cy="369332"/>
          </a:xfrm>
          <a:prstGeom prst="rect">
            <a:avLst/>
          </a:prstGeom>
        </p:spPr>
        <p:txBody>
          <a:bodyPr wrap="none">
            <a:spAutoFit/>
          </a:bodyPr>
          <a:lstStyle/>
          <a:p>
            <a:r>
              <a:rPr lang="en-GB" b="1" dirty="0">
                <a:solidFill>
                  <a:srgbClr val="EE4F00"/>
                </a:solidFill>
                <a:latin typeface="Verdana" panose="020B0604030504040204" pitchFamily="34" charset="0"/>
                <a:ea typeface="MS Mincho" panose="02020609040205080304" pitchFamily="49" charset="-128"/>
                <a:cs typeface="Times New Roman" panose="02020603050405020304" pitchFamily="18" charset="0"/>
              </a:rPr>
              <a:t>HANDOUT</a:t>
            </a:r>
            <a:endParaRPr lang="en-IE" dirty="0">
              <a:solidFill>
                <a:srgbClr val="EE4F00"/>
              </a:solidFill>
            </a:endParaRPr>
          </a:p>
        </p:txBody>
      </p:sp>
      <p:pic>
        <p:nvPicPr>
          <p:cNvPr id="35" name="Picture 34" descr="Logo">
            <a:extLst>
              <a:ext uri="{FF2B5EF4-FFF2-40B4-BE49-F238E27FC236}">
                <a16:creationId xmlns:a16="http://schemas.microsoft.com/office/drawing/2014/main" id="{082B81A8-AE34-4666-9697-318A7A875D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15876" y="256841"/>
            <a:ext cx="1710055" cy="509905"/>
          </a:xfrm>
          <a:prstGeom prst="rect">
            <a:avLst/>
          </a:prstGeom>
          <a:noFill/>
          <a:ln>
            <a:noFill/>
          </a:ln>
        </p:spPr>
      </p:pic>
      <p:sp>
        <p:nvSpPr>
          <p:cNvPr id="14" name="Rectangle 13">
            <a:extLst>
              <a:ext uri="{FF2B5EF4-FFF2-40B4-BE49-F238E27FC236}">
                <a16:creationId xmlns:a16="http://schemas.microsoft.com/office/drawing/2014/main" id="{D72F46B9-AD3D-4F05-8D0D-66C15A310192}"/>
              </a:ext>
            </a:extLst>
          </p:cNvPr>
          <p:cNvSpPr/>
          <p:nvPr/>
        </p:nvSpPr>
        <p:spPr>
          <a:xfrm>
            <a:off x="-1" y="10114326"/>
            <a:ext cx="7559676" cy="590550"/>
          </a:xfrm>
          <a:prstGeom prst="rect">
            <a:avLst/>
          </a:prstGeom>
          <a:solidFill>
            <a:srgbClr val="EE4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IE" sz="1200"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sp>
        <p:nvSpPr>
          <p:cNvPr id="3" name="Rectangle 2">
            <a:extLst>
              <a:ext uri="{FF2B5EF4-FFF2-40B4-BE49-F238E27FC236}">
                <a16:creationId xmlns:a16="http://schemas.microsoft.com/office/drawing/2014/main" id="{83805058-724B-471D-9B1B-F438B7FFEFE2}"/>
              </a:ext>
            </a:extLst>
          </p:cNvPr>
          <p:cNvSpPr/>
          <p:nvPr/>
        </p:nvSpPr>
        <p:spPr>
          <a:xfrm>
            <a:off x="428069" y="1836944"/>
            <a:ext cx="6276078" cy="362472"/>
          </a:xfrm>
          <a:prstGeom prst="rect">
            <a:avLst/>
          </a:prstGeom>
        </p:spPr>
        <p:txBody>
          <a:bodyPr wrap="none">
            <a:spAutoFit/>
          </a:bodyPr>
          <a:lstStyle/>
          <a:p>
            <a:pPr algn="ctr">
              <a:lnSpc>
                <a:spcPct val="107000"/>
              </a:lnSpc>
              <a:spcAft>
                <a:spcPts val="800"/>
              </a:spcAft>
              <a:tabLst>
                <a:tab pos="2081530" algn="l"/>
              </a:tabLst>
            </a:pPr>
            <a:r>
              <a:rPr lang="en-US" b="1" dirty="0">
                <a:solidFill>
                  <a:srgbClr val="EE4F00"/>
                </a:solidFill>
                <a:latin typeface="Verdana" panose="020B0604030504040204" pitchFamily="34" charset="0"/>
                <a:ea typeface="Verdana" panose="020B0604030504040204" pitchFamily="34" charset="0"/>
                <a:cs typeface="Verdana" panose="020B0604030504040204" pitchFamily="34" charset="0"/>
              </a:rPr>
              <a:t>CASE 2 – CAMERADERIE AND FEELING VALUED</a:t>
            </a:r>
            <a:endParaRPr lang="en-GB" b="1" dirty="0">
              <a:solidFill>
                <a:srgbClr val="EE4F00"/>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3">
            <a:extLst>
              <a:ext uri="{FF2B5EF4-FFF2-40B4-BE49-F238E27FC236}">
                <a16:creationId xmlns:a16="http://schemas.microsoft.com/office/drawing/2014/main" id="{E6D568F6-0838-4660-84EA-A2B1D2F6DE6C}"/>
              </a:ext>
            </a:extLst>
          </p:cNvPr>
          <p:cNvSpPr/>
          <p:nvPr/>
        </p:nvSpPr>
        <p:spPr>
          <a:xfrm>
            <a:off x="456052" y="2207912"/>
            <a:ext cx="6115111" cy="3539430"/>
          </a:xfrm>
          <a:prstGeom prst="rect">
            <a:avLst/>
          </a:prstGeom>
        </p:spPr>
        <p:txBody>
          <a:bodyPr wrap="square">
            <a:spAutoFit/>
          </a:bodyPr>
          <a:lstStyle/>
          <a:p>
            <a:pPr>
              <a:spcAft>
                <a:spcPts val="600"/>
              </a:spcAft>
            </a:pPr>
            <a:r>
              <a:rPr lang="en-US" sz="1400" dirty="0">
                <a:latin typeface="Verdana" panose="020B0604030504040204" pitchFamily="34" charset="0"/>
                <a:ea typeface="Verdana" panose="020B0604030504040204" pitchFamily="34" charset="0"/>
                <a:cs typeface="Verdana" panose="020B0604030504040204" pitchFamily="34" charset="0"/>
              </a:rPr>
              <a:t>I know it sounds like a cliché, but I love coming to work every day. I feel like I can influence my own work day, and I feel that my ideas and suggestions are being listened to. I feel I am valued by my colleagues, patients and management, and I take pride in the work we do and the service we deliver. We are occasionally a bit under-staffed, I think we all feel that sometimes, and we have to run really fast, but when things get busy everyone shares the workload. There is a great feeling of camaraderie, that we are in it together, and I feel that if I ever have </a:t>
            </a:r>
            <a:r>
              <a:rPr lang="en-US" sz="1400">
                <a:latin typeface="Verdana" panose="020B0604030504040204" pitchFamily="34" charset="0"/>
                <a:ea typeface="Verdana" panose="020B0604030504040204" pitchFamily="34" charset="0"/>
                <a:cs typeface="Verdana" panose="020B0604030504040204" pitchFamily="34" charset="0"/>
              </a:rPr>
              <a:t>an off-day </a:t>
            </a:r>
            <a:r>
              <a:rPr lang="en-US" sz="1400" dirty="0">
                <a:latin typeface="Verdana" panose="020B0604030504040204" pitchFamily="34" charset="0"/>
                <a:ea typeface="Verdana" panose="020B0604030504040204" pitchFamily="34" charset="0"/>
                <a:cs typeface="Verdana" panose="020B0604030504040204" pitchFamily="34" charset="0"/>
              </a:rPr>
              <a:t>my colleagues will have my back. If we make a mistake or if I have a bad experience with a patient, I feel comfortable talking to my colleagues and managers, because I know they will be supportive and constructive. There is also a good atmosphere in the team, and we do social events outside of work once or twice a year. It is good to see everyone out of their day-to-day roles. I think it brings us closer together. </a:t>
            </a:r>
          </a:p>
        </p:txBody>
      </p:sp>
      <p:sp>
        <p:nvSpPr>
          <p:cNvPr id="21" name="Rectangle 20">
            <a:extLst>
              <a:ext uri="{FF2B5EF4-FFF2-40B4-BE49-F238E27FC236}">
                <a16:creationId xmlns:a16="http://schemas.microsoft.com/office/drawing/2014/main" id="{34B4EB73-B2BF-44FA-9DAB-0766C293F745}"/>
              </a:ext>
            </a:extLst>
          </p:cNvPr>
          <p:cNvSpPr/>
          <p:nvPr/>
        </p:nvSpPr>
        <p:spPr>
          <a:xfrm>
            <a:off x="-1" y="869472"/>
            <a:ext cx="6571164" cy="638965"/>
          </a:xfrm>
          <a:prstGeom prst="rect">
            <a:avLst/>
          </a:prstGeom>
          <a:solidFill>
            <a:srgbClr val="EE4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sp>
        <p:nvSpPr>
          <p:cNvPr id="22" name="Rectangle 21">
            <a:extLst>
              <a:ext uri="{FF2B5EF4-FFF2-40B4-BE49-F238E27FC236}">
                <a16:creationId xmlns:a16="http://schemas.microsoft.com/office/drawing/2014/main" id="{14947EA2-DCC4-43C3-90FC-9D0D86898721}"/>
              </a:ext>
            </a:extLst>
          </p:cNvPr>
          <p:cNvSpPr/>
          <p:nvPr/>
        </p:nvSpPr>
        <p:spPr>
          <a:xfrm>
            <a:off x="1250813" y="1029703"/>
            <a:ext cx="5058047" cy="307777"/>
          </a:xfrm>
          <a:prstGeom prst="rect">
            <a:avLst/>
          </a:prstGeom>
          <a:solidFill>
            <a:srgbClr val="EE4F00"/>
          </a:solidFill>
        </p:spPr>
        <p:txBody>
          <a:bodyPr wrap="square">
            <a:spAutoFit/>
          </a:bodyPr>
          <a:lstStyle/>
          <a:p>
            <a:pPr algn="ctr"/>
            <a:r>
              <a:rPr lang="en-GB" sz="1400"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DEVELOPING A POSITIVE WORK ENVIRONMENT</a:t>
            </a:r>
            <a:endParaRPr lang="en-IE" sz="1400" dirty="0"/>
          </a:p>
        </p:txBody>
      </p:sp>
      <p:sp>
        <p:nvSpPr>
          <p:cNvPr id="23" name="Rectangle 22">
            <a:extLst>
              <a:ext uri="{FF2B5EF4-FFF2-40B4-BE49-F238E27FC236}">
                <a16:creationId xmlns:a16="http://schemas.microsoft.com/office/drawing/2014/main" id="{01983BA7-76A3-46C9-AF58-D3BED29A0DEA}"/>
              </a:ext>
            </a:extLst>
          </p:cNvPr>
          <p:cNvSpPr/>
          <p:nvPr/>
        </p:nvSpPr>
        <p:spPr>
          <a:xfrm>
            <a:off x="6775363" y="5053171"/>
            <a:ext cx="787400" cy="590550"/>
          </a:xfrm>
          <a:prstGeom prst="rect">
            <a:avLst/>
          </a:prstGeom>
          <a:solidFill>
            <a:srgbClr val="EE4F00"/>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pic>
        <p:nvPicPr>
          <p:cNvPr id="24" name="Picture 23" descr="A close up of a logo&#10;&#10;Description automatically generated">
            <a:extLst>
              <a:ext uri="{FF2B5EF4-FFF2-40B4-BE49-F238E27FC236}">
                <a16:creationId xmlns:a16="http://schemas.microsoft.com/office/drawing/2014/main" id="{450D0696-9752-40E1-A19C-8C280C098A3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4695"/>
          <a:stretch/>
        </p:blipFill>
        <p:spPr>
          <a:xfrm>
            <a:off x="428069" y="874860"/>
            <a:ext cx="732755" cy="625081"/>
          </a:xfrm>
          <a:prstGeom prst="rect">
            <a:avLst/>
          </a:prstGeom>
          <a:solidFill>
            <a:srgbClr val="EE4F00"/>
          </a:solidFill>
        </p:spPr>
      </p:pic>
      <p:pic>
        <p:nvPicPr>
          <p:cNvPr id="25" name="Picture 24" descr="A close up of a logo&#10;&#10;Description automatically generated">
            <a:extLst>
              <a:ext uri="{FF2B5EF4-FFF2-40B4-BE49-F238E27FC236}">
                <a16:creationId xmlns:a16="http://schemas.microsoft.com/office/drawing/2014/main" id="{FB82CF29-CFF3-4B6C-A622-858D8A85FA0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4695"/>
          <a:stretch/>
        </p:blipFill>
        <p:spPr>
          <a:xfrm>
            <a:off x="6775363" y="5081706"/>
            <a:ext cx="640300" cy="546212"/>
          </a:xfrm>
          <a:prstGeom prst="rect">
            <a:avLst/>
          </a:prstGeom>
          <a:solidFill>
            <a:srgbClr val="EE4F00"/>
          </a:solidFill>
        </p:spPr>
      </p:pic>
    </p:spTree>
    <p:extLst>
      <p:ext uri="{BB962C8B-B14F-4D97-AF65-F5344CB8AC3E}">
        <p14:creationId xmlns:p14="http://schemas.microsoft.com/office/powerpoint/2010/main" val="4207885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E230C12F-FD61-42B8-89D4-1CF2F9A7E6F7}"/>
              </a:ext>
            </a:extLst>
          </p:cNvPr>
          <p:cNvGraphicFramePr>
            <a:graphicFrameLocks noGrp="1"/>
          </p:cNvGraphicFramePr>
          <p:nvPr>
            <p:extLst>
              <p:ext uri="{D42A27DB-BD31-4B8C-83A1-F6EECF244321}">
                <p14:modId xmlns:p14="http://schemas.microsoft.com/office/powerpoint/2010/main" val="1660786824"/>
              </p:ext>
            </p:extLst>
          </p:nvPr>
        </p:nvGraphicFramePr>
        <p:xfrm>
          <a:off x="244370" y="1681450"/>
          <a:ext cx="6383893" cy="8311635"/>
        </p:xfrm>
        <a:graphic>
          <a:graphicData uri="http://schemas.openxmlformats.org/drawingml/2006/table">
            <a:tbl>
              <a:tblPr firstRow="1" bandRow="1">
                <a:tableStyleId>{5C22544A-7EE6-4342-B048-85BDC9FD1C3A}</a:tableStyleId>
              </a:tblPr>
              <a:tblGrid>
                <a:gridCol w="879945">
                  <a:extLst>
                    <a:ext uri="{9D8B030D-6E8A-4147-A177-3AD203B41FA5}">
                      <a16:colId xmlns:a16="http://schemas.microsoft.com/office/drawing/2014/main" val="385936493"/>
                    </a:ext>
                  </a:extLst>
                </a:gridCol>
                <a:gridCol w="1667559">
                  <a:extLst>
                    <a:ext uri="{9D8B030D-6E8A-4147-A177-3AD203B41FA5}">
                      <a16:colId xmlns:a16="http://schemas.microsoft.com/office/drawing/2014/main" val="2083937093"/>
                    </a:ext>
                  </a:extLst>
                </a:gridCol>
                <a:gridCol w="1669637">
                  <a:extLst>
                    <a:ext uri="{9D8B030D-6E8A-4147-A177-3AD203B41FA5}">
                      <a16:colId xmlns:a16="http://schemas.microsoft.com/office/drawing/2014/main" val="1456890118"/>
                    </a:ext>
                  </a:extLst>
                </a:gridCol>
                <a:gridCol w="1233895">
                  <a:extLst>
                    <a:ext uri="{9D8B030D-6E8A-4147-A177-3AD203B41FA5}">
                      <a16:colId xmlns:a16="http://schemas.microsoft.com/office/drawing/2014/main" val="2537262890"/>
                    </a:ext>
                  </a:extLst>
                </a:gridCol>
                <a:gridCol w="932857">
                  <a:extLst>
                    <a:ext uri="{9D8B030D-6E8A-4147-A177-3AD203B41FA5}">
                      <a16:colId xmlns:a16="http://schemas.microsoft.com/office/drawing/2014/main" val="1901424094"/>
                    </a:ext>
                  </a:extLst>
                </a:gridCol>
              </a:tblGrid>
              <a:tr h="1076473">
                <a:tc>
                  <a:txBody>
                    <a:bodyPr/>
                    <a:lstStyle/>
                    <a:p>
                      <a:pPr algn="ctr">
                        <a:lnSpc>
                          <a:spcPct val="107000"/>
                        </a:lnSpc>
                        <a:spcAft>
                          <a:spcPts val="0"/>
                        </a:spcAft>
                      </a:pPr>
                      <a:r>
                        <a:rPr lang="en-IE" sz="1000" b="1"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PRIORITY RANKING</a:t>
                      </a:r>
                      <a:endParaRPr lang="en-IE" sz="9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lnL w="12700" cap="flat" cmpd="sng" algn="ctr">
                      <a:solidFill>
                        <a:srgbClr val="EE4F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rgbClr val="EE4F00"/>
                    </a:solidFill>
                  </a:tcPr>
                </a:tc>
                <a:tc>
                  <a:txBody>
                    <a:bodyPr/>
                    <a:lstStyle/>
                    <a:p>
                      <a:pPr algn="ctr">
                        <a:lnSpc>
                          <a:spcPct val="107000"/>
                        </a:lnSpc>
                        <a:spcAft>
                          <a:spcPts val="0"/>
                        </a:spcAft>
                      </a:pPr>
                      <a:r>
                        <a:rPr lang="en-IE" sz="1000" b="1"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KEY INITIATIVE TO IMPROVE THE WORK ENVIRONMENT</a:t>
                      </a:r>
                      <a:endParaRPr lang="en-IE" sz="9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rgbClr val="EE4F00"/>
                    </a:solidFill>
                  </a:tcPr>
                </a:tc>
                <a:tc>
                  <a:txBody>
                    <a:bodyPr/>
                    <a:lstStyle/>
                    <a:p>
                      <a:pPr algn="ctr">
                        <a:lnSpc>
                          <a:spcPct val="107000"/>
                        </a:lnSpc>
                        <a:spcAft>
                          <a:spcPts val="0"/>
                        </a:spcAft>
                      </a:pPr>
                      <a:r>
                        <a:rPr lang="en-IE" sz="1000" b="1"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AGREED ACTION(S) TO ACHIEVE THIS IMPROVEMENT</a:t>
                      </a:r>
                      <a:endParaRPr lang="en-IE" sz="9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rgbClr val="EE4F00"/>
                    </a:solidFill>
                  </a:tcPr>
                </a:tc>
                <a:tc>
                  <a:txBody>
                    <a:bodyPr/>
                    <a:lstStyle/>
                    <a:p>
                      <a:pPr algn="ctr">
                        <a:lnSpc>
                          <a:spcPct val="107000"/>
                        </a:lnSpc>
                        <a:spcAft>
                          <a:spcPts val="0"/>
                        </a:spcAft>
                      </a:pPr>
                      <a:r>
                        <a:rPr lang="en-IE" sz="1000" b="1"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RESPONSIBLE PERSON(S)</a:t>
                      </a:r>
                      <a:endParaRPr lang="en-IE" sz="9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rgbClr val="EE4F00"/>
                    </a:solidFill>
                  </a:tcPr>
                </a:tc>
                <a:tc>
                  <a:txBody>
                    <a:bodyPr/>
                    <a:lstStyle/>
                    <a:p>
                      <a:pPr algn="ctr">
                        <a:lnSpc>
                          <a:spcPct val="107000"/>
                        </a:lnSpc>
                        <a:spcAft>
                          <a:spcPts val="0"/>
                        </a:spcAft>
                      </a:pPr>
                      <a:r>
                        <a:rPr lang="en-IE" sz="1000" b="1"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DATE TO REVIEW PROGRESS</a:t>
                      </a:r>
                      <a:endParaRPr lang="en-IE" sz="9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rgbClr val="EE4F00"/>
                    </a:solidFill>
                  </a:tcPr>
                </a:tc>
                <a:extLst>
                  <a:ext uri="{0D108BD9-81ED-4DB2-BD59-A6C34878D82A}">
                    <a16:rowId xmlns:a16="http://schemas.microsoft.com/office/drawing/2014/main" val="4121453828"/>
                  </a:ext>
                </a:extLst>
              </a:tr>
              <a:tr h="1430509">
                <a:tc>
                  <a:txBody>
                    <a:bodyPr/>
                    <a:lstStyle/>
                    <a:p>
                      <a:pPr algn="ctr"/>
                      <a:r>
                        <a:rPr lang="en-IE" sz="1400" b="1" dirty="0">
                          <a:solidFill>
                            <a:schemeClr val="bg1"/>
                          </a:solidFill>
                          <a:latin typeface="Verdana" panose="020B0604030504040204" pitchFamily="34" charset="0"/>
                          <a:ea typeface="Verdana" panose="020B0604030504040204" pitchFamily="34" charset="0"/>
                          <a:cs typeface="Verdana" panose="020B0604030504040204" pitchFamily="34" charset="0"/>
                        </a:rPr>
                        <a:t>1</a:t>
                      </a:r>
                    </a:p>
                  </a:txBody>
                  <a:tcPr anchor="ct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E4F00"/>
                    </a:solidFill>
                  </a:tcPr>
                </a:tc>
                <a:tc>
                  <a:txBody>
                    <a:bodyPr/>
                    <a:lstStyle/>
                    <a:p>
                      <a:pPr algn="ctr"/>
                      <a:endParaRPr lang="en-IE" sz="1000" b="0" i="0" baseline="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chemeClr val="accent2">
                        <a:lumMod val="20000"/>
                        <a:lumOff val="80000"/>
                      </a:schemeClr>
                    </a:solidFill>
                  </a:tcPr>
                </a:tc>
                <a:tc>
                  <a:txBody>
                    <a:bodyPr/>
                    <a:lstStyle/>
                    <a:p>
                      <a:pPr algn="ctr"/>
                      <a:endParaRPr lang="en-IE" sz="1000" b="0" i="0" baseline="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chemeClr val="accent2">
                        <a:lumMod val="20000"/>
                        <a:lumOff val="80000"/>
                      </a:schemeClr>
                    </a:solidFill>
                  </a:tcPr>
                </a:tc>
                <a:tc>
                  <a:txBody>
                    <a:bodyPr/>
                    <a:lstStyle/>
                    <a:p>
                      <a:endParaRPr lang="en-IE" sz="1000" b="0" i="0" baseline="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chemeClr val="accent2">
                        <a:lumMod val="20000"/>
                        <a:lumOff val="80000"/>
                      </a:schemeClr>
                    </a:solidFill>
                  </a:tcPr>
                </a:tc>
                <a:tc>
                  <a:txBody>
                    <a:bodyPr/>
                    <a:lstStyle/>
                    <a:p>
                      <a:endParaRPr lang="en-IE" sz="1000" b="0" i="0" baseline="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321791695"/>
                  </a:ext>
                </a:extLst>
              </a:tr>
              <a:tr h="1430509">
                <a:tc>
                  <a:txBody>
                    <a:bodyPr/>
                    <a:lstStyle/>
                    <a:p>
                      <a:pPr algn="ctr"/>
                      <a:r>
                        <a:rPr lang="en-IE" sz="1400" b="1" dirty="0">
                          <a:solidFill>
                            <a:schemeClr val="bg1"/>
                          </a:solidFill>
                          <a:latin typeface="Verdana" panose="020B0604030504040204" pitchFamily="34" charset="0"/>
                          <a:ea typeface="Verdana" panose="020B0604030504040204" pitchFamily="34" charset="0"/>
                          <a:cs typeface="Verdana" panose="020B0604030504040204" pitchFamily="34" charset="0"/>
                        </a:rPr>
                        <a:t>2</a:t>
                      </a:r>
                    </a:p>
                  </a:txBody>
                  <a:tcPr anchor="ct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E4F00"/>
                    </a:solidFill>
                  </a:tcPr>
                </a:tc>
                <a:tc>
                  <a:txBody>
                    <a:bodyPr/>
                    <a:lstStyle/>
                    <a:p>
                      <a:pPr algn="ctr"/>
                      <a:endParaRPr lang="en-IE" sz="1000" b="0" i="0" baseline="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noFill/>
                  </a:tcPr>
                </a:tc>
                <a:tc>
                  <a:txBody>
                    <a:bodyPr/>
                    <a:lstStyle/>
                    <a:p>
                      <a:pPr algn="ctr"/>
                      <a:endParaRPr lang="en-IE" sz="1000" b="0" i="0" baseline="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noFill/>
                  </a:tcPr>
                </a:tc>
                <a:tc>
                  <a:txBody>
                    <a:bodyPr/>
                    <a:lstStyle/>
                    <a:p>
                      <a:endParaRPr lang="en-IE" sz="1000" b="0" i="0" baseline="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noFill/>
                  </a:tcPr>
                </a:tc>
                <a:tc>
                  <a:txBody>
                    <a:bodyPr/>
                    <a:lstStyle/>
                    <a:p>
                      <a:endParaRPr lang="en-IE" sz="1000" b="0" i="0" baseline="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noFill/>
                  </a:tcPr>
                </a:tc>
                <a:extLst>
                  <a:ext uri="{0D108BD9-81ED-4DB2-BD59-A6C34878D82A}">
                    <a16:rowId xmlns:a16="http://schemas.microsoft.com/office/drawing/2014/main" val="1474986509"/>
                  </a:ext>
                </a:extLst>
              </a:tr>
              <a:tr h="1430509">
                <a:tc>
                  <a:txBody>
                    <a:bodyPr/>
                    <a:lstStyle/>
                    <a:p>
                      <a:pPr algn="ctr"/>
                      <a:r>
                        <a:rPr lang="en-IE" sz="1400" b="1" dirty="0">
                          <a:solidFill>
                            <a:schemeClr val="bg1"/>
                          </a:solidFill>
                          <a:latin typeface="Verdana" panose="020B0604030504040204" pitchFamily="34" charset="0"/>
                          <a:ea typeface="Verdana" panose="020B0604030504040204" pitchFamily="34" charset="0"/>
                          <a:cs typeface="Verdana" panose="020B0604030504040204" pitchFamily="34" charset="0"/>
                        </a:rPr>
                        <a:t>3</a:t>
                      </a:r>
                    </a:p>
                  </a:txBody>
                  <a:tcPr anchor="ct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E4F00"/>
                    </a:solidFill>
                  </a:tcPr>
                </a:tc>
                <a:tc>
                  <a:txBody>
                    <a:bodyPr/>
                    <a:lstStyle/>
                    <a:p>
                      <a:pPr algn="ctr"/>
                      <a:endParaRPr lang="en-IE" sz="1000" b="0" i="0" baseline="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chemeClr val="accent2">
                        <a:lumMod val="20000"/>
                        <a:lumOff val="80000"/>
                      </a:schemeClr>
                    </a:solidFill>
                  </a:tcPr>
                </a:tc>
                <a:tc>
                  <a:txBody>
                    <a:bodyPr/>
                    <a:lstStyle/>
                    <a:p>
                      <a:pPr algn="ctr"/>
                      <a:endParaRPr lang="en-IE" sz="1000" b="0" i="0" baseline="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chemeClr val="accent2">
                        <a:lumMod val="20000"/>
                        <a:lumOff val="80000"/>
                      </a:schemeClr>
                    </a:solidFill>
                  </a:tcPr>
                </a:tc>
                <a:tc>
                  <a:txBody>
                    <a:bodyPr/>
                    <a:lstStyle/>
                    <a:p>
                      <a:endParaRPr lang="en-IE" sz="1000" b="0" i="0" baseline="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chemeClr val="accent2">
                        <a:lumMod val="20000"/>
                        <a:lumOff val="80000"/>
                      </a:schemeClr>
                    </a:solidFill>
                  </a:tcPr>
                </a:tc>
                <a:tc>
                  <a:txBody>
                    <a:bodyPr/>
                    <a:lstStyle/>
                    <a:p>
                      <a:endParaRPr lang="en-IE" sz="1000" b="0" i="0" baseline="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815080613"/>
                  </a:ext>
                </a:extLst>
              </a:tr>
              <a:tr h="1430509">
                <a:tc>
                  <a:txBody>
                    <a:bodyPr/>
                    <a:lstStyle/>
                    <a:p>
                      <a:pPr algn="ctr"/>
                      <a:r>
                        <a:rPr lang="en-IE" sz="1400" b="1" dirty="0">
                          <a:solidFill>
                            <a:schemeClr val="bg1"/>
                          </a:solidFill>
                          <a:latin typeface="Verdana" panose="020B0604030504040204" pitchFamily="34" charset="0"/>
                          <a:ea typeface="Verdana" panose="020B0604030504040204" pitchFamily="34" charset="0"/>
                          <a:cs typeface="Verdana" panose="020B0604030504040204" pitchFamily="34" charset="0"/>
                        </a:rPr>
                        <a:t>4</a:t>
                      </a:r>
                    </a:p>
                  </a:txBody>
                  <a:tcPr anchor="ct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E4F00"/>
                    </a:solidFill>
                  </a:tcPr>
                </a:tc>
                <a:tc>
                  <a:txBody>
                    <a:bodyPr/>
                    <a:lstStyle/>
                    <a:p>
                      <a:pPr algn="ctr"/>
                      <a:endParaRPr lang="en-IE" sz="1000" b="0" i="0" baseline="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noFill/>
                  </a:tcPr>
                </a:tc>
                <a:tc>
                  <a:txBody>
                    <a:bodyPr/>
                    <a:lstStyle/>
                    <a:p>
                      <a:pPr algn="ctr"/>
                      <a:endParaRPr lang="en-IE" sz="1000" b="0" i="0" baseline="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noFill/>
                  </a:tcPr>
                </a:tc>
                <a:tc>
                  <a:txBody>
                    <a:bodyPr/>
                    <a:lstStyle/>
                    <a:p>
                      <a:endParaRPr lang="en-IE" sz="1000" b="0" i="0" baseline="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noFill/>
                  </a:tcPr>
                </a:tc>
                <a:tc>
                  <a:txBody>
                    <a:bodyPr/>
                    <a:lstStyle/>
                    <a:p>
                      <a:endParaRPr lang="en-IE" sz="1000" b="0" i="0" baseline="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noFill/>
                  </a:tcPr>
                </a:tc>
                <a:extLst>
                  <a:ext uri="{0D108BD9-81ED-4DB2-BD59-A6C34878D82A}">
                    <a16:rowId xmlns:a16="http://schemas.microsoft.com/office/drawing/2014/main" val="569309797"/>
                  </a:ext>
                </a:extLst>
              </a:tr>
              <a:tr h="1513126">
                <a:tc>
                  <a:txBody>
                    <a:bodyPr/>
                    <a:lstStyle/>
                    <a:p>
                      <a:pPr algn="ctr"/>
                      <a:r>
                        <a:rPr lang="en-IE" sz="1400" b="1" dirty="0">
                          <a:solidFill>
                            <a:schemeClr val="bg1"/>
                          </a:solidFill>
                          <a:latin typeface="Verdana" panose="020B0604030504040204" pitchFamily="34" charset="0"/>
                          <a:ea typeface="Verdana" panose="020B0604030504040204" pitchFamily="34" charset="0"/>
                          <a:cs typeface="Verdana" panose="020B0604030504040204" pitchFamily="34" charset="0"/>
                        </a:rPr>
                        <a:t>5</a:t>
                      </a:r>
                    </a:p>
                  </a:txBody>
                  <a:tcPr anchor="ct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rgbClr val="EE4F00"/>
                    </a:solidFill>
                  </a:tcPr>
                </a:tc>
                <a:tc>
                  <a:txBody>
                    <a:bodyPr/>
                    <a:lstStyle/>
                    <a:p>
                      <a:pPr algn="ctr"/>
                      <a:endParaRPr lang="en-IE" sz="1000" b="0" i="0" baseline="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chemeClr val="accent2">
                        <a:lumMod val="20000"/>
                        <a:lumOff val="80000"/>
                      </a:schemeClr>
                    </a:solidFill>
                  </a:tcPr>
                </a:tc>
                <a:tc>
                  <a:txBody>
                    <a:bodyPr/>
                    <a:lstStyle/>
                    <a:p>
                      <a:pPr algn="ctr"/>
                      <a:endParaRPr lang="en-IE" sz="1000" b="0" i="0" baseline="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chemeClr val="accent2">
                        <a:lumMod val="20000"/>
                        <a:lumOff val="80000"/>
                      </a:schemeClr>
                    </a:solidFill>
                  </a:tcPr>
                </a:tc>
                <a:tc>
                  <a:txBody>
                    <a:bodyPr/>
                    <a:lstStyle/>
                    <a:p>
                      <a:endParaRPr lang="en-IE" sz="1000" b="0" i="0" baseline="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chemeClr val="accent2">
                        <a:lumMod val="20000"/>
                        <a:lumOff val="80000"/>
                      </a:schemeClr>
                    </a:solidFill>
                  </a:tcPr>
                </a:tc>
                <a:tc>
                  <a:txBody>
                    <a:bodyPr/>
                    <a:lstStyle/>
                    <a:p>
                      <a:endParaRPr lang="en-IE" sz="1000" b="0" i="0" baseline="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EE4F00"/>
                      </a:solidFill>
                      <a:prstDash val="solid"/>
                      <a:round/>
                      <a:headEnd type="none" w="med" len="med"/>
                      <a:tailEnd type="none" w="med" len="med"/>
                    </a:lnL>
                    <a:lnR w="12700" cap="flat" cmpd="sng" algn="ctr">
                      <a:solidFill>
                        <a:srgbClr val="EE4F00"/>
                      </a:solidFill>
                      <a:prstDash val="solid"/>
                      <a:round/>
                      <a:headEnd type="none" w="med" len="med"/>
                      <a:tailEnd type="none" w="med" len="med"/>
                    </a:lnR>
                    <a:lnT w="12700" cap="flat" cmpd="sng" algn="ctr">
                      <a:solidFill>
                        <a:srgbClr val="EE4F00"/>
                      </a:solidFill>
                      <a:prstDash val="solid"/>
                      <a:round/>
                      <a:headEnd type="none" w="med" len="med"/>
                      <a:tailEnd type="none" w="med" len="med"/>
                    </a:lnT>
                    <a:lnB w="12700" cap="flat" cmpd="sng" algn="ctr">
                      <a:solidFill>
                        <a:srgbClr val="EE4F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6643788"/>
                  </a:ext>
                </a:extLst>
              </a:tr>
            </a:tbl>
          </a:graphicData>
        </a:graphic>
      </p:graphicFrame>
      <p:sp>
        <p:nvSpPr>
          <p:cNvPr id="7" name="Rectangle 6">
            <a:extLst>
              <a:ext uri="{FF2B5EF4-FFF2-40B4-BE49-F238E27FC236}">
                <a16:creationId xmlns:a16="http://schemas.microsoft.com/office/drawing/2014/main" id="{90D1FBCF-C9F3-49AD-9D28-C526632B996F}"/>
              </a:ext>
            </a:extLst>
          </p:cNvPr>
          <p:cNvSpPr/>
          <p:nvPr/>
        </p:nvSpPr>
        <p:spPr>
          <a:xfrm>
            <a:off x="2265973" y="327127"/>
            <a:ext cx="3047629" cy="369332"/>
          </a:xfrm>
          <a:prstGeom prst="rect">
            <a:avLst/>
          </a:prstGeom>
        </p:spPr>
        <p:txBody>
          <a:bodyPr wrap="none">
            <a:spAutoFit/>
          </a:bodyPr>
          <a:lstStyle/>
          <a:p>
            <a:r>
              <a:rPr lang="en-GB" b="1" dirty="0">
                <a:solidFill>
                  <a:srgbClr val="EE4F00"/>
                </a:solidFill>
                <a:latin typeface="Verdana" panose="020B0604030504040204" pitchFamily="34" charset="0"/>
                <a:ea typeface="MS Mincho" panose="02020609040205080304" pitchFamily="49" charset="-128"/>
                <a:cs typeface="Times New Roman" panose="02020603050405020304" pitchFamily="18" charset="0"/>
              </a:rPr>
              <a:t>OUTCOMES TEMPLATE</a:t>
            </a:r>
            <a:endParaRPr lang="en-IE" dirty="0">
              <a:solidFill>
                <a:srgbClr val="EE4F00"/>
              </a:solidFill>
            </a:endParaRPr>
          </a:p>
        </p:txBody>
      </p:sp>
      <p:pic>
        <p:nvPicPr>
          <p:cNvPr id="9" name="Picture 8" descr="Logo">
            <a:extLst>
              <a:ext uri="{FF2B5EF4-FFF2-40B4-BE49-F238E27FC236}">
                <a16:creationId xmlns:a16="http://schemas.microsoft.com/office/drawing/2014/main" id="{A4FBE47E-7F53-43D8-8066-193C48FA2D4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15876" y="256841"/>
            <a:ext cx="1710055" cy="509905"/>
          </a:xfrm>
          <a:prstGeom prst="rect">
            <a:avLst/>
          </a:prstGeom>
          <a:noFill/>
          <a:ln>
            <a:noFill/>
          </a:ln>
        </p:spPr>
      </p:pic>
      <p:sp>
        <p:nvSpPr>
          <p:cNvPr id="11" name="Rectangle 10">
            <a:extLst>
              <a:ext uri="{FF2B5EF4-FFF2-40B4-BE49-F238E27FC236}">
                <a16:creationId xmlns:a16="http://schemas.microsoft.com/office/drawing/2014/main" id="{A7D3B318-046D-4364-81C4-A57711974FD7}"/>
              </a:ext>
            </a:extLst>
          </p:cNvPr>
          <p:cNvSpPr/>
          <p:nvPr/>
        </p:nvSpPr>
        <p:spPr>
          <a:xfrm>
            <a:off x="-1" y="869472"/>
            <a:ext cx="6571164" cy="638965"/>
          </a:xfrm>
          <a:prstGeom prst="rect">
            <a:avLst/>
          </a:prstGeom>
          <a:solidFill>
            <a:srgbClr val="EE4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sp>
        <p:nvSpPr>
          <p:cNvPr id="13" name="Rectangle 12">
            <a:extLst>
              <a:ext uri="{FF2B5EF4-FFF2-40B4-BE49-F238E27FC236}">
                <a16:creationId xmlns:a16="http://schemas.microsoft.com/office/drawing/2014/main" id="{3F18C4C8-C3A0-4CA7-AF5E-F3CCC41AA0A3}"/>
              </a:ext>
            </a:extLst>
          </p:cNvPr>
          <p:cNvSpPr/>
          <p:nvPr/>
        </p:nvSpPr>
        <p:spPr>
          <a:xfrm>
            <a:off x="1250813" y="1029703"/>
            <a:ext cx="5058047" cy="307777"/>
          </a:xfrm>
          <a:prstGeom prst="rect">
            <a:avLst/>
          </a:prstGeom>
          <a:solidFill>
            <a:srgbClr val="EE4F00"/>
          </a:solidFill>
        </p:spPr>
        <p:txBody>
          <a:bodyPr wrap="square">
            <a:spAutoFit/>
          </a:bodyPr>
          <a:lstStyle/>
          <a:p>
            <a:pPr algn="ctr"/>
            <a:r>
              <a:rPr lang="en-GB" sz="1400"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DEVELOPING A POSITIVE WORK ENVIRONMENT</a:t>
            </a:r>
            <a:endParaRPr lang="en-IE" sz="1400" dirty="0"/>
          </a:p>
        </p:txBody>
      </p:sp>
      <p:sp>
        <p:nvSpPr>
          <p:cNvPr id="15" name="Rectangle 14">
            <a:extLst>
              <a:ext uri="{FF2B5EF4-FFF2-40B4-BE49-F238E27FC236}">
                <a16:creationId xmlns:a16="http://schemas.microsoft.com/office/drawing/2014/main" id="{3935A565-549E-4872-8223-27C87B3D5947}"/>
              </a:ext>
            </a:extLst>
          </p:cNvPr>
          <p:cNvSpPr/>
          <p:nvPr/>
        </p:nvSpPr>
        <p:spPr>
          <a:xfrm>
            <a:off x="6775363" y="5053171"/>
            <a:ext cx="787400" cy="590550"/>
          </a:xfrm>
          <a:prstGeom prst="rect">
            <a:avLst/>
          </a:prstGeom>
          <a:solidFill>
            <a:srgbClr val="EE4F00"/>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pic>
        <p:nvPicPr>
          <p:cNvPr id="17" name="Picture 16" descr="A close up of a logo&#10;&#10;Description automatically generated">
            <a:extLst>
              <a:ext uri="{FF2B5EF4-FFF2-40B4-BE49-F238E27FC236}">
                <a16:creationId xmlns:a16="http://schemas.microsoft.com/office/drawing/2014/main" id="{E7F305B0-95FA-42BE-8F6F-4B188267BE8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4695"/>
          <a:stretch/>
        </p:blipFill>
        <p:spPr>
          <a:xfrm>
            <a:off x="428069" y="874860"/>
            <a:ext cx="732755" cy="625081"/>
          </a:xfrm>
          <a:prstGeom prst="rect">
            <a:avLst/>
          </a:prstGeom>
          <a:solidFill>
            <a:srgbClr val="EE4F00"/>
          </a:solidFill>
        </p:spPr>
      </p:pic>
      <p:pic>
        <p:nvPicPr>
          <p:cNvPr id="19" name="Picture 18" descr="A close up of a logo&#10;&#10;Description automatically generated">
            <a:extLst>
              <a:ext uri="{FF2B5EF4-FFF2-40B4-BE49-F238E27FC236}">
                <a16:creationId xmlns:a16="http://schemas.microsoft.com/office/drawing/2014/main" id="{5AEDBEF0-EDF1-4C90-9372-8AB1EC2DF48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4695"/>
          <a:stretch/>
        </p:blipFill>
        <p:spPr>
          <a:xfrm>
            <a:off x="6775363" y="5081706"/>
            <a:ext cx="640300" cy="546212"/>
          </a:xfrm>
          <a:prstGeom prst="rect">
            <a:avLst/>
          </a:prstGeom>
          <a:solidFill>
            <a:srgbClr val="EE4F00"/>
          </a:solidFill>
        </p:spPr>
      </p:pic>
    </p:spTree>
    <p:extLst>
      <p:ext uri="{BB962C8B-B14F-4D97-AF65-F5344CB8AC3E}">
        <p14:creationId xmlns:p14="http://schemas.microsoft.com/office/powerpoint/2010/main" val="31229476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1335</TotalTime>
  <Words>593</Words>
  <Application>Microsoft Office PowerPoint</Application>
  <PresentationFormat>Custom</PresentationFormat>
  <Paragraphs>22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Verdana</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a Positve Work Environment</dc:title>
  <dc:creator>Steve</dc:creator>
  <cp:lastModifiedBy>steve.macdonald@ucd.ie</cp:lastModifiedBy>
  <cp:revision>103</cp:revision>
  <dcterms:created xsi:type="dcterms:W3CDTF">2019-05-07T08:55:56Z</dcterms:created>
  <dcterms:modified xsi:type="dcterms:W3CDTF">2020-06-18T15:22:56Z</dcterms:modified>
</cp:coreProperties>
</file>